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"/>
  </p:notesMasterIdLst>
  <p:sldIdLst>
    <p:sldId id="278" r:id="rId2"/>
    <p:sldId id="279" r:id="rId3"/>
    <p:sldId id="277" r:id="rId4"/>
    <p:sldId id="1157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F9"/>
    <a:srgbClr val="420023"/>
    <a:srgbClr val="FF3300"/>
    <a:srgbClr val="FAF6F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6344" autoAdjust="0"/>
  </p:normalViewPr>
  <p:slideViewPr>
    <p:cSldViewPr snapToGrid="0">
      <p:cViewPr varScale="1">
        <p:scale>
          <a:sx n="98" d="100"/>
          <a:sy n="98" d="100"/>
        </p:scale>
        <p:origin x="1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8381-7986-4945-98D7-D56B0E7970B7}" type="datetimeFigureOut">
              <a:rPr lang="ko-KR" altLang="en-US" smtClean="0"/>
              <a:t>2023. 5. 3.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75B4-F638-47FF-9DFD-2722177A2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QF&lt;=3 </a:t>
            </a:r>
            <a:r>
              <a:rPr lang="ko-KR" altLang="en-US" dirty="0"/>
              <a:t>인 자료는 산출 영역 문제 때문에 주로 </a:t>
            </a:r>
            <a:r>
              <a:rPr lang="en-US" altLang="ko-KR" dirty="0"/>
              <a:t>GEMS </a:t>
            </a:r>
            <a:r>
              <a:rPr lang="ko-KR" altLang="en-US" dirty="0"/>
              <a:t>와 </a:t>
            </a:r>
            <a:r>
              <a:rPr lang="en-US" altLang="ko-KR" dirty="0"/>
              <a:t>AMI</a:t>
            </a:r>
            <a:r>
              <a:rPr lang="ko-KR" altLang="en-US" dirty="0"/>
              <a:t>가 융합된 자료인데</a:t>
            </a:r>
            <a:r>
              <a:rPr lang="en-US" altLang="ko-KR" dirty="0"/>
              <a:t>, </a:t>
            </a:r>
            <a:r>
              <a:rPr lang="ko-KR" altLang="en-US" dirty="0"/>
              <a:t>이 부분만 봐도 </a:t>
            </a:r>
            <a:r>
              <a:rPr lang="en-US" altLang="ko-KR" dirty="0"/>
              <a:t>GEMS, AMI</a:t>
            </a:r>
            <a:r>
              <a:rPr lang="ko-KR" altLang="en-US" dirty="0"/>
              <a:t> 단일 산출물보다 정확도가 높아짐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30E32-E9F5-4D6B-9290-BD6360DF23A8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4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6086-55CD-4A03-A9C8-C48F274C6DEB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4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AD6-37EC-410C-BB88-B93438DF10DE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2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7CC-37A5-4C2C-88A7-A25E81CE5D9D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0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A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3FFEB25-330C-5BBA-0A6F-E99ED923724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DFBF9"/>
          </a:solidFill>
          <a:ln>
            <a:solidFill>
              <a:srgbClr val="FAF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54287"/>
            <a:ext cx="10659110" cy="770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E634-3481-4A84-B805-E2D2677951B1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BDA030-1A28-287C-36DA-BDF26ADA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161" y="-132439"/>
            <a:ext cx="193610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90E1-5C81-465F-8C12-10C1BC132092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0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15F5-2B9B-42AE-B2E4-A286C9596C00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A3C-2E07-4D92-81B2-89AE5851EF0E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2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2498-63DF-4A90-80BB-61FB49D14856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9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8445-4C57-4666-A9F5-61A58774439F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02D-CCE6-47E3-AFD5-5B105B56D09F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8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982-8E72-429A-A8C0-B562A735ABF1}" type="datetime1">
              <a:rPr lang="en-US" altLang="ko-KR" smtClean="0"/>
              <a:t>5/3/23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3395-FA6E-471E-A1A0-4D393B714F56}" type="datetime1">
              <a:rPr lang="en-US" altLang="ko-KR" smtClean="0"/>
              <a:t>5/3/23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7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84" r:id="rId8"/>
    <p:sldLayoutId id="2147483685" r:id="rId9"/>
    <p:sldLayoutId id="2147483686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5400" b="0" kern="1200" spc="1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 spc="7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 spc="7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 spc="7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 spc="7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 spc="7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DDA706-5B91-BCDF-0533-D41E9BC4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Lessons learned from GEMS w.r.t aerosol retrievals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91D839-BFA7-BFDD-ED9E-E451C9D0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6BD0D-4E34-7339-B2FB-FD00C5B17A09}"/>
              </a:ext>
            </a:extLst>
          </p:cNvPr>
          <p:cNvSpPr txBox="1"/>
          <p:nvPr/>
        </p:nvSpPr>
        <p:spPr>
          <a:xfrm>
            <a:off x="476793" y="5076989"/>
            <a:ext cx="7303273" cy="16773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Cloud masking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Since GEMS spectral range lacks infrared (IR) channels, it can be challenging to differentiate between clouds and heavy aerosols.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We have been updating and testing appropriate cloud masking methods since the IOT period and up until now.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To tackle this challenge, GEMS may consider using complementary data from other sources that have IR channels in the future.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30CAC95-BB17-DBD7-D8F8-B4BC6BD65821}"/>
              </a:ext>
            </a:extLst>
          </p:cNvPr>
          <p:cNvGrpSpPr/>
          <p:nvPr/>
        </p:nvGrpSpPr>
        <p:grpSpPr>
          <a:xfrm>
            <a:off x="454513" y="2019003"/>
            <a:ext cx="11282975" cy="2548549"/>
            <a:chOff x="-9272" y="2232192"/>
            <a:chExt cx="15496602" cy="3500305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0E8B0E5-4129-ED3C-F720-1E7965A18D0E}"/>
                </a:ext>
              </a:extLst>
            </p:cNvPr>
            <p:cNvGrpSpPr/>
            <p:nvPr/>
          </p:nvGrpSpPr>
          <p:grpSpPr>
            <a:xfrm>
              <a:off x="5210428" y="2232192"/>
              <a:ext cx="10276902" cy="3497364"/>
              <a:chOff x="2532281" y="2308390"/>
              <a:chExt cx="10276902" cy="349736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13620BF8-90CD-13AB-38CE-4E99EA2B1A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0" t="43320" r="40142" b="39189"/>
              <a:stretch/>
            </p:blipFill>
            <p:spPr>
              <a:xfrm>
                <a:off x="2532281" y="2308390"/>
                <a:ext cx="5056093" cy="349736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084D4255-44CA-1975-884D-A0A44DD45A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6" t="43459" r="40318" b="39314"/>
              <a:stretch/>
            </p:blipFill>
            <p:spPr>
              <a:xfrm>
                <a:off x="7589483" y="2308390"/>
                <a:ext cx="5219700" cy="3444551"/>
              </a:xfrm>
              <a:prstGeom prst="rect">
                <a:avLst/>
              </a:prstGeom>
            </p:spPr>
          </p:pic>
        </p:grp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F2DF075F-F559-A60F-0346-A456842BD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1" t="43325" r="40372" b="39227"/>
            <a:stretch/>
          </p:blipFill>
          <p:spPr>
            <a:xfrm>
              <a:off x="-9272" y="2232192"/>
              <a:ext cx="5219700" cy="3500305"/>
            </a:xfrm>
            <a:prstGeom prst="rect">
              <a:avLst/>
            </a:prstGeom>
          </p:spPr>
        </p:pic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C031662E-9D13-3B95-AB67-44C0E1100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3" b="5454"/>
          <a:stretch/>
        </p:blipFill>
        <p:spPr>
          <a:xfrm>
            <a:off x="4285759" y="4650792"/>
            <a:ext cx="3614894" cy="37063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FD31C50-D486-DE5E-6051-DEA214301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252" y="4707942"/>
            <a:ext cx="3517124" cy="17585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EFEC92-BADF-3A53-FCE1-F564D0C703C4}"/>
              </a:ext>
            </a:extLst>
          </p:cNvPr>
          <p:cNvSpPr txBox="1"/>
          <p:nvPr/>
        </p:nvSpPr>
        <p:spPr>
          <a:xfrm>
            <a:off x="4128430" y="1363245"/>
            <a:ext cx="3698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Verdana" panose="020B0604030504040204" pitchFamily="34" charset="0"/>
                <a:ea typeface="Verdana" panose="020B0604030504040204" pitchFamily="34" charset="0"/>
              </a:rPr>
              <a:t>V1 </a:t>
            </a:r>
          </a:p>
          <a:p>
            <a:pPr algn="ctr"/>
            <a:r>
              <a:rPr lang="en-US" altLang="ko-KR" b="1" dirty="0">
                <a:latin typeface="Verdana" panose="020B0604030504040204" pitchFamily="34" charset="0"/>
                <a:ea typeface="Verdana" panose="020B0604030504040204" pitchFamily="34" charset="0"/>
              </a:rPr>
              <a:t>GEMS AOD 443 nm</a:t>
            </a:r>
            <a:endParaRPr lang="ko-KR" altLang="en-US" b="1" dirty="0">
              <a:latin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F50D27-61F1-E94C-8856-6DEA6F0F846E}"/>
              </a:ext>
            </a:extLst>
          </p:cNvPr>
          <p:cNvSpPr txBox="1"/>
          <p:nvPr/>
        </p:nvSpPr>
        <p:spPr>
          <a:xfrm>
            <a:off x="7843887" y="1363245"/>
            <a:ext cx="3698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Verdana" panose="020B0604030504040204" pitchFamily="34" charset="0"/>
                <a:ea typeface="Verdana" panose="020B0604030504040204" pitchFamily="34" charset="0"/>
              </a:rPr>
              <a:t>V2</a:t>
            </a:r>
          </a:p>
          <a:p>
            <a:pPr algn="ctr"/>
            <a:r>
              <a:rPr lang="en-US" altLang="ko-KR" b="1" dirty="0">
                <a:latin typeface="Verdana" panose="020B0604030504040204" pitchFamily="34" charset="0"/>
                <a:ea typeface="Verdana" panose="020B0604030504040204" pitchFamily="34" charset="0"/>
              </a:rPr>
              <a:t>GEMS AOD 443 nm</a:t>
            </a:r>
            <a:endParaRPr lang="ko-KR" altLang="en-US" b="1" dirty="0">
              <a:latin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EA7BF2-BBA2-BF9A-851C-02B3D2D0C12A}"/>
              </a:ext>
            </a:extLst>
          </p:cNvPr>
          <p:cNvSpPr txBox="1"/>
          <p:nvPr/>
        </p:nvSpPr>
        <p:spPr>
          <a:xfrm>
            <a:off x="412973" y="1547911"/>
            <a:ext cx="3698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Verdana" panose="020B0604030504040204" pitchFamily="34" charset="0"/>
                <a:ea typeface="Verdana" panose="020B0604030504040204" pitchFamily="34" charset="0"/>
              </a:rPr>
              <a:t>GEMS False RGB</a:t>
            </a:r>
            <a:endParaRPr lang="ko-KR" altLang="en-US" b="1" dirty="0">
              <a:latin typeface="Verdana" panose="020B0604030504040204" pitchFamily="34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6188514-E4A7-2964-271F-5163D573AAC0}"/>
              </a:ext>
            </a:extLst>
          </p:cNvPr>
          <p:cNvSpPr/>
          <p:nvPr/>
        </p:nvSpPr>
        <p:spPr>
          <a:xfrm>
            <a:off x="4676500" y="3019312"/>
            <a:ext cx="2158408" cy="1547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Verdana" panose="020B0604030504040204" pitchFamily="34" charset="0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9BC87E27-3462-24DA-3273-562CB7753A11}"/>
              </a:ext>
            </a:extLst>
          </p:cNvPr>
          <p:cNvSpPr/>
          <p:nvPr/>
        </p:nvSpPr>
        <p:spPr>
          <a:xfrm>
            <a:off x="871206" y="3019312"/>
            <a:ext cx="2158408" cy="1547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Verdana" panose="020B0604030504040204" pitchFamily="34" charset="0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BD0BF292-E735-D561-AEAC-2BD17C90A7A1}"/>
              </a:ext>
            </a:extLst>
          </p:cNvPr>
          <p:cNvSpPr/>
          <p:nvPr/>
        </p:nvSpPr>
        <p:spPr>
          <a:xfrm>
            <a:off x="8317285" y="3031996"/>
            <a:ext cx="2158408" cy="1547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Verdana" panose="020B0604030504040204" pitchFamily="34" charset="0"/>
            </a:endParaRPr>
          </a:p>
        </p:txBody>
      </p:sp>
      <p:sp>
        <p:nvSpPr>
          <p:cNvPr id="39" name="별: 꼭짓점 5개 38">
            <a:extLst>
              <a:ext uri="{FF2B5EF4-FFF2-40B4-BE49-F238E27FC236}">
                <a16:creationId xmlns:a16="http://schemas.microsoft.com/office/drawing/2014/main" id="{F7A677BA-D739-BABD-CEE5-903406D7E2D9}"/>
              </a:ext>
            </a:extLst>
          </p:cNvPr>
          <p:cNvSpPr/>
          <p:nvPr/>
        </p:nvSpPr>
        <p:spPr>
          <a:xfrm>
            <a:off x="9865352" y="2735131"/>
            <a:ext cx="256895" cy="256895"/>
          </a:xfrm>
          <a:prstGeom prst="star5">
            <a:avLst/>
          </a:prstGeom>
          <a:solidFill>
            <a:srgbClr val="FFFF00"/>
          </a:solidFill>
          <a:ln>
            <a:solidFill>
              <a:srgbClr val="FC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Verdana" panose="020B0604030504040204" pitchFamily="34" charset="0"/>
            </a:endParaRPr>
          </a:p>
        </p:txBody>
      </p:sp>
      <p:sp>
        <p:nvSpPr>
          <p:cNvPr id="40" name="별: 꼭짓점 5개 39">
            <a:extLst>
              <a:ext uri="{FF2B5EF4-FFF2-40B4-BE49-F238E27FC236}">
                <a16:creationId xmlns:a16="http://schemas.microsoft.com/office/drawing/2014/main" id="{D9763AF1-29C4-6F90-CD8D-7BFB3A5FC018}"/>
              </a:ext>
            </a:extLst>
          </p:cNvPr>
          <p:cNvSpPr/>
          <p:nvPr/>
        </p:nvSpPr>
        <p:spPr>
          <a:xfrm>
            <a:off x="11352992" y="4795330"/>
            <a:ext cx="256895" cy="256895"/>
          </a:xfrm>
          <a:prstGeom prst="star5">
            <a:avLst/>
          </a:prstGeom>
          <a:solidFill>
            <a:srgbClr val="FFFF00"/>
          </a:solidFill>
          <a:ln>
            <a:solidFill>
              <a:srgbClr val="FC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5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AB6CCC9B-2790-1CCF-6075-0B2925E69545}"/>
              </a:ext>
            </a:extLst>
          </p:cNvPr>
          <p:cNvGrpSpPr/>
          <p:nvPr/>
        </p:nvGrpSpPr>
        <p:grpSpPr>
          <a:xfrm>
            <a:off x="777240" y="1321807"/>
            <a:ext cx="5751415" cy="3921882"/>
            <a:chOff x="777240" y="1212478"/>
            <a:chExt cx="5751415" cy="3921882"/>
          </a:xfrm>
        </p:grpSpPr>
        <p:pic>
          <p:nvPicPr>
            <p:cNvPr id="18" name="그림 17" descr="텍스트, 갤러리이(가) 표시된 사진&#10;&#10;자동 생성된 설명">
              <a:extLst>
                <a:ext uri="{FF2B5EF4-FFF2-40B4-BE49-F238E27FC236}">
                  <a16:creationId xmlns:a16="http://schemas.microsoft.com/office/drawing/2014/main" id="{A03FA01E-FB17-C55B-82CB-C7E8324D3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" y="1300083"/>
              <a:ext cx="5751415" cy="3834277"/>
            </a:xfrm>
            <a:prstGeom prst="rect">
              <a:avLst/>
            </a:prstGeom>
          </p:spPr>
        </p:pic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77B85CAC-B2B1-1C3E-398A-2F145B0438B4}"/>
                </a:ext>
              </a:extLst>
            </p:cNvPr>
            <p:cNvGrpSpPr/>
            <p:nvPr/>
          </p:nvGrpSpPr>
          <p:grpSpPr>
            <a:xfrm>
              <a:off x="1158995" y="1212478"/>
              <a:ext cx="5078952" cy="369332"/>
              <a:chOff x="1153237" y="1182661"/>
              <a:chExt cx="5078952" cy="36933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A39FA1-4E3F-90A8-B748-C2A3BDB8C53C}"/>
                  </a:ext>
                </a:extLst>
              </p:cNvPr>
              <p:cNvSpPr txBox="1"/>
              <p:nvPr/>
            </p:nvSpPr>
            <p:spPr>
              <a:xfrm>
                <a:off x="1153237" y="1182661"/>
                <a:ext cx="1210089" cy="369332"/>
              </a:xfrm>
              <a:prstGeom prst="rect">
                <a:avLst/>
              </a:prstGeom>
              <a:solidFill>
                <a:srgbClr val="FDFBF9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dirty="0">
                    <a:latin typeface="Verdana" panose="020B0604030504040204" pitchFamily="34" charset="0"/>
                    <a:cs typeface="Arial" panose="020B0604020202020204" pitchFamily="34" charset="0"/>
                  </a:rPr>
                  <a:t>354 nm</a:t>
                </a:r>
                <a:endParaRPr lang="ko-KR" alt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E90397-809A-3282-013E-E7F6E818AC5C}"/>
                  </a:ext>
                </a:extLst>
              </p:cNvPr>
              <p:cNvSpPr txBox="1"/>
              <p:nvPr/>
            </p:nvSpPr>
            <p:spPr>
              <a:xfrm>
                <a:off x="3087669" y="1182661"/>
                <a:ext cx="1210089" cy="369332"/>
              </a:xfrm>
              <a:prstGeom prst="rect">
                <a:avLst/>
              </a:prstGeom>
              <a:solidFill>
                <a:srgbClr val="FDFBF9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dirty="0">
                    <a:latin typeface="Verdana" panose="020B0604030504040204" pitchFamily="34" charset="0"/>
                    <a:cs typeface="Arial" panose="020B0604020202020204" pitchFamily="34" charset="0"/>
                  </a:rPr>
                  <a:t>388 nm</a:t>
                </a:r>
                <a:endParaRPr lang="ko-KR" alt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FDF981-8CF5-F9EE-A590-33D1EAA96EA2}"/>
                  </a:ext>
                </a:extLst>
              </p:cNvPr>
              <p:cNvSpPr txBox="1"/>
              <p:nvPr/>
            </p:nvSpPr>
            <p:spPr>
              <a:xfrm>
                <a:off x="5022100" y="1182661"/>
                <a:ext cx="1210089" cy="369332"/>
              </a:xfrm>
              <a:prstGeom prst="rect">
                <a:avLst/>
              </a:prstGeom>
              <a:solidFill>
                <a:srgbClr val="FDFBF9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dirty="0">
                    <a:latin typeface="Verdana" panose="020B0604030504040204" pitchFamily="34" charset="0"/>
                    <a:cs typeface="Arial" panose="020B0604020202020204" pitchFamily="34" charset="0"/>
                  </a:rPr>
                  <a:t>412 nm</a:t>
                </a:r>
                <a:endParaRPr lang="ko-KR" altLang="en-US" dirty="0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8D607E5-74C5-3D00-8F2D-B6114455C43B}"/>
                </a:ext>
              </a:extLst>
            </p:cNvPr>
            <p:cNvGrpSpPr/>
            <p:nvPr/>
          </p:nvGrpSpPr>
          <p:grpSpPr>
            <a:xfrm>
              <a:off x="1158995" y="3168429"/>
              <a:ext cx="5078952" cy="369332"/>
              <a:chOff x="1153237" y="1182661"/>
              <a:chExt cx="5078952" cy="36933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8E637-FD1C-0D7D-793F-B1B647C9370A}"/>
                  </a:ext>
                </a:extLst>
              </p:cNvPr>
              <p:cNvSpPr txBox="1"/>
              <p:nvPr/>
            </p:nvSpPr>
            <p:spPr>
              <a:xfrm>
                <a:off x="1153237" y="1182661"/>
                <a:ext cx="1210089" cy="369332"/>
              </a:xfrm>
              <a:prstGeom prst="rect">
                <a:avLst/>
              </a:prstGeom>
              <a:solidFill>
                <a:srgbClr val="FDFBF9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dirty="0">
                    <a:latin typeface="Verdana" panose="020B0604030504040204" pitchFamily="34" charset="0"/>
                    <a:cs typeface="Arial" panose="020B0604020202020204" pitchFamily="34" charset="0"/>
                  </a:rPr>
                  <a:t>443 nm</a:t>
                </a:r>
                <a:endParaRPr lang="ko-KR" alt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A15AA7-6798-2205-F866-A1EB1B2B9AC5}"/>
                  </a:ext>
                </a:extLst>
              </p:cNvPr>
              <p:cNvSpPr txBox="1"/>
              <p:nvPr/>
            </p:nvSpPr>
            <p:spPr>
              <a:xfrm>
                <a:off x="3087669" y="1182661"/>
                <a:ext cx="1210089" cy="369332"/>
              </a:xfrm>
              <a:prstGeom prst="rect">
                <a:avLst/>
              </a:prstGeom>
              <a:solidFill>
                <a:srgbClr val="FDFBF9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dirty="0">
                    <a:latin typeface="Verdana" panose="020B0604030504040204" pitchFamily="34" charset="0"/>
                    <a:cs typeface="Arial" panose="020B0604020202020204" pitchFamily="34" charset="0"/>
                  </a:rPr>
                  <a:t>477 nm</a:t>
                </a:r>
                <a:endParaRPr lang="ko-KR" alt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38D357-BBB7-2BD8-6F82-F361B657D7FC}"/>
                  </a:ext>
                </a:extLst>
              </p:cNvPr>
              <p:cNvSpPr txBox="1"/>
              <p:nvPr/>
            </p:nvSpPr>
            <p:spPr>
              <a:xfrm>
                <a:off x="5022100" y="1182661"/>
                <a:ext cx="1210089" cy="369332"/>
              </a:xfrm>
              <a:prstGeom prst="rect">
                <a:avLst/>
              </a:prstGeom>
              <a:solidFill>
                <a:srgbClr val="FDFBF9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dirty="0">
                    <a:latin typeface="Verdana" panose="020B0604030504040204" pitchFamily="34" charset="0"/>
                    <a:cs typeface="Arial" panose="020B0604020202020204" pitchFamily="34" charset="0"/>
                  </a:rPr>
                  <a:t>490 nm</a:t>
                </a:r>
                <a:endParaRPr lang="ko-KR" altLang="en-US" dirty="0"/>
              </a:p>
            </p:txBody>
          </p:sp>
        </p:grp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DDDA706-5B91-BCDF-0533-D41E9BC4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Lessons learned from GEMS w.r.t aerosol retrievals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91D839-BFA7-BFDD-ED9E-E451C9D0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CCF98-F7DE-CBA7-3CC6-59B369DDC5B2}"/>
              </a:ext>
            </a:extLst>
          </p:cNvPr>
          <p:cNvSpPr txBox="1"/>
          <p:nvPr/>
        </p:nvSpPr>
        <p:spPr>
          <a:xfrm>
            <a:off x="316253" y="5184015"/>
            <a:ext cx="1155949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Surface reflectance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Now, the GEMS aerosol algorithm uses the climatological minimum reflectance method for each pixel over a ± 15-day window for a period of 2 years.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We have conducted various tests on the time window (± 15-day window, -30-day window) and method (minimum, second minimum) to determine the best approach for constructing proper surface reflectance.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We also plan to consider monthly Background AOD (BAOD) to further </a:t>
            </a:r>
            <a:r>
              <a:rPr kumimoji="1" lang="en-US" altLang="ko-KR" sz="1400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improve the accuracy of surface reflectance</a:t>
            </a: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51750E2-00F2-21B6-681C-78F498FE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486" y="969108"/>
            <a:ext cx="3417738" cy="17371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5FAA405-60A2-FB4A-4C14-A0E05101B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278" y="2726793"/>
            <a:ext cx="5033824" cy="2516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4C49C9-5FCD-2B98-B39E-442EF0D38AA9}"/>
              </a:ext>
            </a:extLst>
          </p:cNvPr>
          <p:cNvSpPr txBox="1"/>
          <p:nvPr/>
        </p:nvSpPr>
        <p:spPr>
          <a:xfrm>
            <a:off x="8013424" y="4505049"/>
            <a:ext cx="111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Verdana" panose="020B0604030504040204" pitchFamily="34" charset="0"/>
                <a:cs typeface="Arial" panose="020B0604020202020204" pitchFamily="34" charset="0"/>
              </a:rPr>
              <a:t>BAOD X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B3BD3-17A8-D478-539A-EDAFA0651F90}"/>
              </a:ext>
            </a:extLst>
          </p:cNvPr>
          <p:cNvSpPr txBox="1"/>
          <p:nvPr/>
        </p:nvSpPr>
        <p:spPr>
          <a:xfrm>
            <a:off x="10525539" y="4505049"/>
            <a:ext cx="119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Verdana" panose="020B0604030504040204" pitchFamily="34" charset="0"/>
                <a:cs typeface="Arial" panose="020B0604020202020204" pitchFamily="34" charset="0"/>
              </a:rPr>
              <a:t>BAOD O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8F6299-C487-2C7C-89CC-C5E46EB4D170}"/>
              </a:ext>
            </a:extLst>
          </p:cNvPr>
          <p:cNvSpPr txBox="1"/>
          <p:nvPr/>
        </p:nvSpPr>
        <p:spPr>
          <a:xfrm>
            <a:off x="1758282" y="920812"/>
            <a:ext cx="378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>
                <a:latin typeface="Verdana" panose="020B0604030504040204" pitchFamily="34" charset="0"/>
                <a:cs typeface="Arial" panose="020B0604020202020204" pitchFamily="34" charset="0"/>
              </a:rPr>
              <a:t>GEMS Surface Reflectance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7776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DDA706-5B91-BCDF-0533-D41E9BC4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Lessons learned from GEMS w.r.t aerosol retrievals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91D839-BFA7-BFDD-ED9E-E451C9D0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FAF2BA7-46DC-319C-4AA2-E88018D15600}"/>
              </a:ext>
            </a:extLst>
          </p:cNvPr>
          <p:cNvGrpSpPr/>
          <p:nvPr/>
        </p:nvGrpSpPr>
        <p:grpSpPr>
          <a:xfrm>
            <a:off x="325115" y="1413715"/>
            <a:ext cx="6236038" cy="3135289"/>
            <a:chOff x="325115" y="1394011"/>
            <a:chExt cx="6660521" cy="334870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92041C6-2EB3-D22F-1CDE-37EB8D8D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5115" y="1412457"/>
              <a:ext cx="3330261" cy="33302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F54C676-C700-8786-DAC0-5CD8657BB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5823" y="1394011"/>
              <a:ext cx="3329813" cy="3329813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D1C5909-F054-4F62-B11E-BACDE5724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1153" y="1646929"/>
            <a:ext cx="5598542" cy="2799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CCF98-F7DE-CBA7-3CC6-59B369DDC5B2}"/>
              </a:ext>
            </a:extLst>
          </p:cNvPr>
          <p:cNvSpPr txBox="1"/>
          <p:nvPr/>
        </p:nvSpPr>
        <p:spPr>
          <a:xfrm>
            <a:off x="306313" y="4818571"/>
            <a:ext cx="1168027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Diurnal pattern of biases is found.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The original GEMS AOD showed a bias that varied throughout the day, with a minimum at 03:00 UTC (forming a U-shape).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Combining the GEMS aerosol retrievals and post-processing from random forest-based correction model for the approximation error in the retrieval.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i.e., RF modeling using data from March 20th, 2023 to April 20th, 2023 at 03:00 UTC to predict AOD error at 04:00 UTC on April 20th, 2023.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After applying the </a:t>
            </a:r>
            <a:r>
              <a:rPr kumimoji="1" lang="en-US" altLang="ko-KR" sz="1400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model-enforced post-processing correction</a:t>
            </a:r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1" lang="en-US" altLang="ko-KR" sz="1400" b="1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the AOD bias was reduced to a value close to zero at all times of 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B2874-A528-AE37-D12D-E2FA65370896}"/>
              </a:ext>
            </a:extLst>
          </p:cNvPr>
          <p:cNvSpPr txBox="1"/>
          <p:nvPr/>
        </p:nvSpPr>
        <p:spPr>
          <a:xfrm>
            <a:off x="5739411" y="1161262"/>
            <a:ext cx="6127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Validation area: East Asia</a:t>
            </a:r>
          </a:p>
          <a:p>
            <a:pPr algn="r"/>
            <a:r>
              <a:rPr kumimoji="1" lang="en-US" altLang="ko-KR" sz="1400" dirty="0">
                <a:latin typeface="Verdana" panose="020B0604030504040204" pitchFamily="34" charset="0"/>
                <a:ea typeface="Arial" charset="0"/>
                <a:cs typeface="Arial" panose="020B0604020202020204" pitchFamily="34" charset="0"/>
              </a:rPr>
              <a:t>Validation period: 2021.04.01-2021.06.30</a:t>
            </a:r>
          </a:p>
        </p:txBody>
      </p:sp>
    </p:spTree>
    <p:extLst>
      <p:ext uri="{BB962C8B-B14F-4D97-AF65-F5344CB8AC3E}">
        <p14:creationId xmlns:p14="http://schemas.microsoft.com/office/powerpoint/2010/main" val="41017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79EBAD-2DD4-4A94-AAC7-229BA578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229510"/>
            <a:ext cx="11814215" cy="598252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GK-2A/-2B AOD fusion: Validation</a:t>
            </a:r>
            <a:endParaRPr lang="en-US" altLang="ko-KR" sz="2800" b="1" baseline="-25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FA3412-B366-4F38-B720-0A8C80DD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4364-1DFA-4295-98B9-CD76588D1CFF}" type="slidenum">
              <a:rPr lang="ko-KR" altLang="en-US" smtClean="0">
                <a:latin typeface="Verdana" panose="020B0604030504040204" pitchFamily="34" charset="0"/>
              </a:rPr>
              <a:t>4</a:t>
            </a:fld>
            <a:endParaRPr lang="ko-KR" altLang="en-US" dirty="0">
              <a:latin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317C6-4FA9-D570-68A7-64120B6D49DB}"/>
              </a:ext>
            </a:extLst>
          </p:cNvPr>
          <p:cNvSpPr txBox="1"/>
          <p:nvPr/>
        </p:nvSpPr>
        <p:spPr>
          <a:xfrm>
            <a:off x="8886826" y="2915770"/>
            <a:ext cx="312394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kumimoji="1" lang="en-US" altLang="ko-Kore-KR" sz="1400" b="1" dirty="0"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ko-Kore-KR" sz="1400" b="1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R &gt; 0.9 after fusion when all three L2 AOD are used.</a:t>
            </a:r>
          </a:p>
          <a:p>
            <a:pPr marL="285750" indent="-285750">
              <a:buFont typeface="Wingdings" pitchFamily="2" charset="2"/>
              <a:buChar char="ü"/>
            </a:pPr>
            <a:endParaRPr kumimoji="1" lang="en-US" altLang="ko-Kore-KR" sz="1400" b="1" dirty="0"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ko-Kore-KR" sz="1400" b="1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High quality AOD over a broad region through fusion.</a:t>
            </a:r>
          </a:p>
          <a:p>
            <a:pPr marL="285750" indent="-285750">
              <a:buFont typeface="Wingdings" pitchFamily="2" charset="2"/>
              <a:buChar char="ü"/>
            </a:pPr>
            <a:endParaRPr kumimoji="1" lang="en-US" altLang="ko-Kore-KR" sz="1400" b="1" dirty="0"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ko-Kore-KR" sz="1400" b="1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QF≤3 fused AOD are mainly AMI + GEMS, which shows better result than individual AMI and GEMS AOD.</a:t>
            </a:r>
          </a:p>
          <a:p>
            <a:pPr marL="285750" indent="-285750">
              <a:buFont typeface="Wingdings" pitchFamily="2" charset="2"/>
              <a:buChar char="ü"/>
            </a:pPr>
            <a:endParaRPr kumimoji="1" lang="en-US" altLang="ko-Kore-KR" sz="1400" b="1" dirty="0"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ko-Kore-KR" sz="1400" b="1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Better AOD is expected when all 3 AOD products are fused.</a:t>
            </a:r>
          </a:p>
          <a:p>
            <a:pPr marL="285750" indent="-285750">
              <a:buFont typeface="Wingdings" pitchFamily="2" charset="2"/>
              <a:buChar char="ü"/>
            </a:pPr>
            <a:endParaRPr kumimoji="1" lang="en-US" altLang="ko-Kore-KR" sz="1400" b="1" dirty="0"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</p:txBody>
      </p:sp>
      <p:graphicFrame>
        <p:nvGraphicFramePr>
          <p:cNvPr id="3" name="표 28">
            <a:extLst>
              <a:ext uri="{FF2B5EF4-FFF2-40B4-BE49-F238E27FC236}">
                <a16:creationId xmlns:a16="http://schemas.microsoft.com/office/drawing/2014/main" id="{3CFEABB2-91F3-5132-F5A9-4353CE559703}"/>
              </a:ext>
            </a:extLst>
          </p:cNvPr>
          <p:cNvGraphicFramePr>
            <a:graphicFrameLocks noGrp="1"/>
          </p:cNvGraphicFramePr>
          <p:nvPr/>
        </p:nvGraphicFramePr>
        <p:xfrm>
          <a:off x="232582" y="4302698"/>
          <a:ext cx="8511474" cy="23676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33968">
                  <a:extLst>
                    <a:ext uri="{9D8B030D-6E8A-4147-A177-3AD203B41FA5}">
                      <a16:colId xmlns:a16="http://schemas.microsoft.com/office/drawing/2014/main" val="2825225353"/>
                    </a:ext>
                  </a:extLst>
                </a:gridCol>
                <a:gridCol w="1233968">
                  <a:extLst>
                    <a:ext uri="{9D8B030D-6E8A-4147-A177-3AD203B41FA5}">
                      <a16:colId xmlns:a16="http://schemas.microsoft.com/office/drawing/2014/main" val="87916748"/>
                    </a:ext>
                  </a:extLst>
                </a:gridCol>
                <a:gridCol w="1233968">
                  <a:extLst>
                    <a:ext uri="{9D8B030D-6E8A-4147-A177-3AD203B41FA5}">
                      <a16:colId xmlns:a16="http://schemas.microsoft.com/office/drawing/2014/main" val="1634521326"/>
                    </a:ext>
                  </a:extLst>
                </a:gridCol>
                <a:gridCol w="1233968">
                  <a:extLst>
                    <a:ext uri="{9D8B030D-6E8A-4147-A177-3AD203B41FA5}">
                      <a16:colId xmlns:a16="http://schemas.microsoft.com/office/drawing/2014/main" val="2904945292"/>
                    </a:ext>
                  </a:extLst>
                </a:gridCol>
                <a:gridCol w="1787801">
                  <a:extLst>
                    <a:ext uri="{9D8B030D-6E8A-4147-A177-3AD203B41FA5}">
                      <a16:colId xmlns:a16="http://schemas.microsoft.com/office/drawing/2014/main" val="3225524478"/>
                    </a:ext>
                  </a:extLst>
                </a:gridCol>
                <a:gridCol w="1787801">
                  <a:extLst>
                    <a:ext uri="{9D8B030D-6E8A-4147-A177-3AD203B41FA5}">
                      <a16:colId xmlns:a16="http://schemas.microsoft.com/office/drawing/2014/main" val="4055478808"/>
                    </a:ext>
                  </a:extLst>
                </a:gridCol>
              </a:tblGrid>
              <a:tr h="282518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4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AMI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E4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GOCI-II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E4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GEMS V2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E4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Fused (QF≤3)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E4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Fused (QF=0)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E4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93402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31710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9080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23053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23302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6080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571940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altLang="en-US" sz="1600" b="1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0.731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0.844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0.694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0.831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0.906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4082154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ko-KR" altLang="en-US" sz="1600" b="1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0.225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0.153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0.247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0.162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0.105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9839615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MBE</a:t>
                      </a:r>
                      <a:endParaRPr lang="ko-KR" altLang="en-US" sz="1600" b="1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-0.108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-0.025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-0.017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4936867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 within EE</a:t>
                      </a:r>
                      <a:endParaRPr lang="ko-KR" altLang="en-US" sz="1600" b="1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45.3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63.3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57.3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68.2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6309703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Slope</a:t>
                      </a:r>
                      <a:endParaRPr lang="ko-KR" altLang="en-US" sz="1600" b="1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0.745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0.914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0.483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0.685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0.803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5874349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Offset</a:t>
                      </a:r>
                      <a:endParaRPr lang="ko-KR" altLang="en-US" sz="1600" b="1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0.080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-0.002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0.070</a:t>
                      </a:r>
                      <a:endParaRPr lang="ko-KR" altLang="en-US" sz="1600" dirty="0"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0.071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NanumBarunGothic" panose="020B0603020101020101" pitchFamily="34" charset="-127"/>
                          <a:cs typeface="Times New Roman" panose="02020603050405020304" pitchFamily="18" charset="0"/>
                        </a:rPr>
                        <a:t>0.036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NanumBarunGothic" panose="020B060302010102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5916" marR="15916" marT="7959" marB="795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918889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5AAAA225-1E32-721B-7D13-B5AF6E685D18}"/>
              </a:ext>
            </a:extLst>
          </p:cNvPr>
          <p:cNvGrpSpPr/>
          <p:nvPr/>
        </p:nvGrpSpPr>
        <p:grpSpPr>
          <a:xfrm>
            <a:off x="103863" y="3977090"/>
            <a:ext cx="8184166" cy="307777"/>
            <a:chOff x="1499846" y="4119578"/>
            <a:chExt cx="13775867" cy="518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149833-1DB3-08CE-474D-43268CD18E99}"/>
                    </a:ext>
                  </a:extLst>
                </p:cNvPr>
                <p:cNvSpPr txBox="1"/>
                <p:nvPr/>
              </p:nvSpPr>
              <p:spPr>
                <a:xfrm>
                  <a:off x="1499846" y="4119578"/>
                  <a:ext cx="7215604" cy="518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QF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400" b="1" dirty="0" smtClean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altLang="ko-KR" sz="1400" b="1" dirty="0">
                      <a:solidFill>
                        <a:schemeClr val="bg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3 (more than 2 AOD products fused)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149833-1DB3-08CE-474D-43268CD18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846" y="4119578"/>
                  <a:ext cx="7215604" cy="518061"/>
                </a:xfrm>
                <a:prstGeom prst="rect">
                  <a:avLst/>
                </a:prstGeom>
                <a:blipFill>
                  <a:blip r:embed="rId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5E3B1C-A778-BDBF-EE0B-DB439E975F19}"/>
                </a:ext>
              </a:extLst>
            </p:cNvPr>
            <p:cNvSpPr txBox="1"/>
            <p:nvPr/>
          </p:nvSpPr>
          <p:spPr>
            <a:xfrm>
              <a:off x="9406525" y="4119578"/>
              <a:ext cx="5869188" cy="518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QF=0 (all 3 AOD products fused)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B200E91E-D5F8-EDA7-2303-99337F3E0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3" y="975711"/>
            <a:ext cx="3687409" cy="300137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2341841-4BC9-D0FD-9CF0-E01EC1E1C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98" y="957879"/>
            <a:ext cx="3687409" cy="3001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1250F2-38C3-E754-2FF6-C0488B661EEA}"/>
              </a:ext>
            </a:extLst>
          </p:cNvPr>
          <p:cNvSpPr txBox="1"/>
          <p:nvPr/>
        </p:nvSpPr>
        <p:spPr>
          <a:xfrm>
            <a:off x="8494229" y="957879"/>
            <a:ext cx="3294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1600" b="1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Jan. 2022 ~ Aug. 2022</a:t>
            </a:r>
          </a:p>
          <a:p>
            <a:r>
              <a:rPr kumimoji="1" lang="en-US" altLang="ko-Kore-KR" sz="1600" b="1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vs. AERONET V3 L1.5</a:t>
            </a:r>
          </a:p>
        </p:txBody>
      </p:sp>
    </p:spTree>
    <p:extLst>
      <p:ext uri="{BB962C8B-B14F-4D97-AF65-F5344CB8AC3E}">
        <p14:creationId xmlns:p14="http://schemas.microsoft.com/office/powerpoint/2010/main" val="1316139608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528</Words>
  <Application>Microsoft Macintosh PowerPoint</Application>
  <PresentationFormat>와이드스크린</PresentationFormat>
  <Paragraphs>98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맑은 고딕</vt:lpstr>
      <vt:lpstr>맑은 고딕</vt:lpstr>
      <vt:lpstr>Malgun Gothic Semilight</vt:lpstr>
      <vt:lpstr>Arial</vt:lpstr>
      <vt:lpstr>Verdana</vt:lpstr>
      <vt:lpstr>Wingdings</vt:lpstr>
      <vt:lpstr>ConfettiVTI</vt:lpstr>
      <vt:lpstr>Lessons learned from GEMS w.r.t aerosol retrievals</vt:lpstr>
      <vt:lpstr>Lessons learned from GEMS w.r.t aerosol retrievals</vt:lpstr>
      <vt:lpstr>Lessons learned from GEMS w.r.t aerosol retrievals</vt:lpstr>
      <vt:lpstr>GK-2A/-2B AOD fusion: 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GEMS –  two years of operation</dc:title>
  <dc:creator>조예슬</dc:creator>
  <cp:lastModifiedBy>Jhoon Kim</cp:lastModifiedBy>
  <cp:revision>23</cp:revision>
  <dcterms:created xsi:type="dcterms:W3CDTF">2023-03-09T06:25:11Z</dcterms:created>
  <dcterms:modified xsi:type="dcterms:W3CDTF">2023-05-03T14:48:10Z</dcterms:modified>
</cp:coreProperties>
</file>